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9" r:id="rId3"/>
    <p:sldId id="260" r:id="rId4"/>
    <p:sldId id="257" r:id="rId5"/>
    <p:sldId id="258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9238" autoAdjust="0"/>
  </p:normalViewPr>
  <p:slideViewPr>
    <p:cSldViewPr>
      <p:cViewPr varScale="1">
        <p:scale>
          <a:sx n="107" d="100"/>
          <a:sy n="107" d="100"/>
        </p:scale>
        <p:origin x="-9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kumente%20und%20Einstellungen\Besitzer\Eigene%20Dateien\Papa\Eurostat\hlth_sha_hp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kumente%20und%20Einstellungen\Besitzer\Eigene%20Dateien\Papa\Eurostat\gesamt%20BIP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AT"/>
  <c:chart>
    <c:title>
      <c:layout>
        <c:manualLayout>
          <c:xMode val="edge"/>
          <c:yMode val="edge"/>
          <c:x val="0.47328303077666634"/>
          <c:y val="3.000000000000002E-2"/>
        </c:manualLayout>
      </c:layout>
      <c:spPr>
        <a:noFill/>
        <a:ln w="25400">
          <a:noFill/>
        </a:ln>
      </c:spPr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de-DE"/>
        </a:p>
      </c:txPr>
    </c:title>
    <c:plotArea>
      <c:layout>
        <c:manualLayout>
          <c:layoutTarget val="inner"/>
          <c:xMode val="edge"/>
          <c:yMode val="edge"/>
          <c:x val="0.10559809557651438"/>
          <c:y val="0.14800000000000013"/>
          <c:w val="0.8765914199062449"/>
          <c:h val="0.59400000000000042"/>
        </c:manualLayout>
      </c:layout>
      <c:barChart>
        <c:barDir val="col"/>
        <c:grouping val="clustered"/>
        <c:ser>
          <c:idx val="0"/>
          <c:order val="0"/>
          <c:tx>
            <c:strRef>
              <c:f>Tabelle1!$B$9</c:f>
              <c:strCache>
                <c:ptCount val="1"/>
                <c:pt idx="0">
                  <c:v>2007</c:v>
                </c:pt>
              </c:strCache>
            </c:strRef>
          </c:tx>
          <c:spPr>
            <a:solidFill>
              <a:srgbClr val="9999FF"/>
            </a:solidFill>
            <a:ln w="25400">
              <a:noFill/>
            </a:ln>
          </c:spPr>
          <c:dPt>
            <c:idx val="8"/>
            <c:spPr>
              <a:solidFill>
                <a:srgbClr val="0000FF"/>
              </a:solidFill>
              <a:ln w="25400">
                <a:noFill/>
              </a:ln>
            </c:spPr>
          </c:dPt>
          <c:dLbls>
            <c:numFmt formatCode="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Val val="1"/>
          </c:dLbls>
          <c:cat>
            <c:strRef>
              <c:f>Tabelle1!$A$14:$A$38</c:f>
              <c:strCache>
                <c:ptCount val="25"/>
                <c:pt idx="0">
                  <c:v>Schweiz</c:v>
                </c:pt>
                <c:pt idx="1">
                  <c:v>Japan</c:v>
                </c:pt>
                <c:pt idx="2">
                  <c:v>Belgien</c:v>
                </c:pt>
                <c:pt idx="3">
                  <c:v>Deutschland (einschließlich ex-DDR seit 1991)</c:v>
                </c:pt>
                <c:pt idx="4">
                  <c:v>Kanada</c:v>
                </c:pt>
                <c:pt idx="5">
                  <c:v>Frankreich</c:v>
                </c:pt>
                <c:pt idx="6">
                  <c:v>Australien</c:v>
                </c:pt>
                <c:pt idx="7">
                  <c:v>Korea (Republik von) (Süd)</c:v>
                </c:pt>
                <c:pt idx="8">
                  <c:v>Österreich</c:v>
                </c:pt>
                <c:pt idx="9">
                  <c:v>Niederlande</c:v>
                </c:pt>
                <c:pt idx="10">
                  <c:v>Zypern</c:v>
                </c:pt>
                <c:pt idx="11">
                  <c:v>Luxemburg (Grand-Duché)</c:v>
                </c:pt>
                <c:pt idx="12">
                  <c:v>Spanien</c:v>
                </c:pt>
                <c:pt idx="13">
                  <c:v>Tschechische Republik</c:v>
                </c:pt>
                <c:pt idx="14">
                  <c:v>Dänemark</c:v>
                </c:pt>
                <c:pt idx="15">
                  <c:v>Neuseeland</c:v>
                </c:pt>
                <c:pt idx="16">
                  <c:v>Estland</c:v>
                </c:pt>
                <c:pt idx="17">
                  <c:v>Island</c:v>
                </c:pt>
                <c:pt idx="18">
                  <c:v>Slowenien</c:v>
                </c:pt>
                <c:pt idx="19">
                  <c:v>Finnland</c:v>
                </c:pt>
                <c:pt idx="20">
                  <c:v>Ungarn</c:v>
                </c:pt>
                <c:pt idx="21">
                  <c:v>Rumänien</c:v>
                </c:pt>
                <c:pt idx="22">
                  <c:v>Bulgarien</c:v>
                </c:pt>
                <c:pt idx="23">
                  <c:v>Polen</c:v>
                </c:pt>
                <c:pt idx="24">
                  <c:v>Litauen</c:v>
                </c:pt>
              </c:strCache>
            </c:strRef>
          </c:cat>
          <c:val>
            <c:numRef>
              <c:f>Tabelle1!$B$14:$B$38</c:f>
              <c:numCache>
                <c:formatCode>#0.00</c:formatCode>
                <c:ptCount val="25"/>
                <c:pt idx="0">
                  <c:v>1.87</c:v>
                </c:pt>
                <c:pt idx="1">
                  <c:v>1.6500000000000001</c:v>
                </c:pt>
                <c:pt idx="2">
                  <c:v>1.58</c:v>
                </c:pt>
                <c:pt idx="3">
                  <c:v>1.57</c:v>
                </c:pt>
                <c:pt idx="4">
                  <c:v>1.4</c:v>
                </c:pt>
                <c:pt idx="5">
                  <c:v>1.27</c:v>
                </c:pt>
                <c:pt idx="6">
                  <c:v>1.1900000000000006</c:v>
                </c:pt>
                <c:pt idx="7">
                  <c:v>1.03</c:v>
                </c:pt>
                <c:pt idx="8">
                  <c:v>0.94000000000000028</c:v>
                </c:pt>
                <c:pt idx="9">
                  <c:v>0.87000000000000033</c:v>
                </c:pt>
                <c:pt idx="10">
                  <c:v>0.77</c:v>
                </c:pt>
                <c:pt idx="11">
                  <c:v>0.76000000000000034</c:v>
                </c:pt>
                <c:pt idx="12">
                  <c:v>0.72000000000000031</c:v>
                </c:pt>
                <c:pt idx="13">
                  <c:v>0.7100000000000003</c:v>
                </c:pt>
                <c:pt idx="14">
                  <c:v>0.62000000000000033</c:v>
                </c:pt>
                <c:pt idx="15">
                  <c:v>0.53</c:v>
                </c:pt>
                <c:pt idx="16">
                  <c:v>0.51</c:v>
                </c:pt>
                <c:pt idx="17">
                  <c:v>0.4</c:v>
                </c:pt>
                <c:pt idx="18">
                  <c:v>0.35000000000000014</c:v>
                </c:pt>
                <c:pt idx="19">
                  <c:v>0.34000000000000025</c:v>
                </c:pt>
                <c:pt idx="20">
                  <c:v>0.32000000000000017</c:v>
                </c:pt>
                <c:pt idx="21">
                  <c:v>0.29000000000000015</c:v>
                </c:pt>
                <c:pt idx="22">
                  <c:v>0.26</c:v>
                </c:pt>
                <c:pt idx="23">
                  <c:v>0.15000000000000008</c:v>
                </c:pt>
                <c:pt idx="24">
                  <c:v>3.0000000000000016E-2</c:v>
                </c:pt>
              </c:numCache>
            </c:numRef>
          </c:val>
        </c:ser>
        <c:gapWidth val="120"/>
        <c:axId val="57768960"/>
        <c:axId val="36783232"/>
      </c:barChart>
      <c:catAx>
        <c:axId val="57768960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36783232"/>
        <c:crosses val="autoZero"/>
        <c:auto val="1"/>
        <c:lblAlgn val="ctr"/>
        <c:lblOffset val="100"/>
        <c:tickLblSkip val="1"/>
        <c:tickMarkSkip val="1"/>
      </c:catAx>
      <c:valAx>
        <c:axId val="36783232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DE"/>
                  <a:t>in % d. BIP</a:t>
                </a:r>
              </a:p>
            </c:rich>
          </c:tx>
          <c:layout>
            <c:manualLayout>
              <c:xMode val="edge"/>
              <c:yMode val="edge"/>
              <c:x val="2.035625938824373E-2"/>
              <c:y val="0.35600000000000026"/>
            </c:manualLayout>
          </c:layout>
          <c:spPr>
            <a:noFill/>
            <a:ln w="25400">
              <a:noFill/>
            </a:ln>
          </c:spPr>
        </c:title>
        <c:numFmt formatCode="#0.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577689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AT"/>
  <c:chart>
    <c:title>
      <c:layout>
        <c:manualLayout>
          <c:xMode val="edge"/>
          <c:yMode val="edge"/>
          <c:x val="0.47355163727959698"/>
          <c:y val="2.9197080291970798E-2"/>
        </c:manualLayout>
      </c:layout>
      <c:spPr>
        <a:noFill/>
        <a:ln w="25400">
          <a:noFill/>
        </a:ln>
      </c:spPr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de-DE"/>
        </a:p>
      </c:txPr>
    </c:title>
    <c:plotArea>
      <c:layout>
        <c:manualLayout>
          <c:layoutTarget val="inner"/>
          <c:xMode val="edge"/>
          <c:yMode val="edge"/>
          <c:x val="0.13266162888329136"/>
          <c:y val="1.7031630170316302E-2"/>
          <c:w val="0.86649874055415665"/>
          <c:h val="0.63321167883211682"/>
        </c:manualLayout>
      </c:layout>
      <c:barChart>
        <c:barDir val="col"/>
        <c:grouping val="clustered"/>
        <c:ser>
          <c:idx val="0"/>
          <c:order val="0"/>
          <c:tx>
            <c:strRef>
              <c:f>Data!$B$41</c:f>
              <c:strCache>
                <c:ptCount val="1"/>
                <c:pt idx="0">
                  <c:v>2007</c:v>
                </c:pt>
              </c:strCache>
            </c:strRef>
          </c:tx>
          <c:spPr>
            <a:solidFill>
              <a:srgbClr val="9999FF"/>
            </a:solidFill>
            <a:ln w="25400">
              <a:noFill/>
            </a:ln>
          </c:spPr>
          <c:dPt>
            <c:idx val="4"/>
            <c:spPr>
              <a:solidFill>
                <a:srgbClr val="0000FF"/>
              </a:solidFill>
              <a:ln w="25400">
                <a:noFill/>
              </a:ln>
            </c:spPr>
          </c:dPt>
          <c:dLbls>
            <c:numFmt formatCode="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Val val="1"/>
          </c:dLbls>
          <c:cat>
            <c:strRef>
              <c:f>Data!$A$45:$A$70</c:f>
              <c:strCache>
                <c:ptCount val="26"/>
                <c:pt idx="0">
                  <c:v>Frankreich</c:v>
                </c:pt>
                <c:pt idx="1">
                  <c:v>Schweiz</c:v>
                </c:pt>
                <c:pt idx="2">
                  <c:v>Deutschland (einschließlich ex-DDR seit 1991)</c:v>
                </c:pt>
                <c:pt idx="3">
                  <c:v>Belgien</c:v>
                </c:pt>
                <c:pt idx="4">
                  <c:v>Österreich</c:v>
                </c:pt>
                <c:pt idx="5">
                  <c:v>Kanada</c:v>
                </c:pt>
                <c:pt idx="6">
                  <c:v>Dänemark</c:v>
                </c:pt>
                <c:pt idx="7">
                  <c:v>Island</c:v>
                </c:pt>
                <c:pt idx="8">
                  <c:v>Neuseeland</c:v>
                </c:pt>
                <c:pt idx="9">
                  <c:v>Niederlande</c:v>
                </c:pt>
                <c:pt idx="10">
                  <c:v>Schweden</c:v>
                </c:pt>
                <c:pt idx="11">
                  <c:v>Spanien</c:v>
                </c:pt>
                <c:pt idx="12">
                  <c:v>Australien</c:v>
                </c:pt>
                <c:pt idx="13">
                  <c:v>Japan</c:v>
                </c:pt>
                <c:pt idx="14">
                  <c:v>Finnland</c:v>
                </c:pt>
                <c:pt idx="15">
                  <c:v>Slowenien</c:v>
                </c:pt>
                <c:pt idx="16">
                  <c:v>Ungarn</c:v>
                </c:pt>
                <c:pt idx="17">
                  <c:v>Bulgarien</c:v>
                </c:pt>
                <c:pt idx="18">
                  <c:v>Tschechische Republik</c:v>
                </c:pt>
                <c:pt idx="19">
                  <c:v>Luxemburg (Grand-Duché)</c:v>
                </c:pt>
                <c:pt idx="20">
                  <c:v>Polen</c:v>
                </c:pt>
                <c:pt idx="21">
                  <c:v>Korea (Republik von) (Süd)</c:v>
                </c:pt>
                <c:pt idx="22">
                  <c:v>Zypern</c:v>
                </c:pt>
                <c:pt idx="23">
                  <c:v>Litauen</c:v>
                </c:pt>
                <c:pt idx="24">
                  <c:v>Estland</c:v>
                </c:pt>
                <c:pt idx="25">
                  <c:v>Rumänien</c:v>
                </c:pt>
              </c:strCache>
            </c:strRef>
          </c:cat>
          <c:val>
            <c:numRef>
              <c:f>Data!$B$45:$B$70</c:f>
              <c:numCache>
                <c:formatCode>#0.00</c:formatCode>
                <c:ptCount val="26"/>
                <c:pt idx="0">
                  <c:v>10.68</c:v>
                </c:pt>
                <c:pt idx="1">
                  <c:v>10.6</c:v>
                </c:pt>
                <c:pt idx="2">
                  <c:v>10.06</c:v>
                </c:pt>
                <c:pt idx="3">
                  <c:v>9.7800000000000011</c:v>
                </c:pt>
                <c:pt idx="4">
                  <c:v>9.7100000000000009</c:v>
                </c:pt>
                <c:pt idx="5">
                  <c:v>9.58</c:v>
                </c:pt>
                <c:pt idx="6">
                  <c:v>9.32</c:v>
                </c:pt>
                <c:pt idx="7">
                  <c:v>9.09</c:v>
                </c:pt>
                <c:pt idx="8">
                  <c:v>9.07</c:v>
                </c:pt>
                <c:pt idx="9">
                  <c:v>8.8700000000000028</c:v>
                </c:pt>
                <c:pt idx="10">
                  <c:v>8.5</c:v>
                </c:pt>
                <c:pt idx="11">
                  <c:v>8.15</c:v>
                </c:pt>
                <c:pt idx="12">
                  <c:v>8.0400000000000009</c:v>
                </c:pt>
                <c:pt idx="13">
                  <c:v>7.99</c:v>
                </c:pt>
                <c:pt idx="14">
                  <c:v>7.71</c:v>
                </c:pt>
                <c:pt idx="15">
                  <c:v>7.42</c:v>
                </c:pt>
                <c:pt idx="16">
                  <c:v>7.18</c:v>
                </c:pt>
                <c:pt idx="17">
                  <c:v>6.92</c:v>
                </c:pt>
                <c:pt idx="18">
                  <c:v>6.53</c:v>
                </c:pt>
                <c:pt idx="19">
                  <c:v>6.52</c:v>
                </c:pt>
                <c:pt idx="20">
                  <c:v>6.02</c:v>
                </c:pt>
                <c:pt idx="21">
                  <c:v>5.95</c:v>
                </c:pt>
                <c:pt idx="22">
                  <c:v>5.87</c:v>
                </c:pt>
                <c:pt idx="23">
                  <c:v>5.84</c:v>
                </c:pt>
                <c:pt idx="24">
                  <c:v>5.23</c:v>
                </c:pt>
                <c:pt idx="25">
                  <c:v>5.14</c:v>
                </c:pt>
              </c:numCache>
            </c:numRef>
          </c:val>
        </c:ser>
        <c:gapWidth val="120"/>
        <c:axId val="36806016"/>
        <c:axId val="36385920"/>
      </c:barChart>
      <c:catAx>
        <c:axId val="36806016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36385920"/>
        <c:crosses val="autoZero"/>
        <c:auto val="1"/>
        <c:lblAlgn val="ctr"/>
        <c:lblOffset val="100"/>
        <c:tickLblSkip val="1"/>
        <c:tickMarkSkip val="1"/>
      </c:catAx>
      <c:valAx>
        <c:axId val="36385920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DE"/>
                  <a:t>in % d. BIP</a:t>
                </a:r>
              </a:p>
            </c:rich>
          </c:tx>
          <c:layout>
            <c:manualLayout>
              <c:xMode val="edge"/>
              <c:yMode val="edge"/>
              <c:x val="2.0151133501259452E-2"/>
              <c:y val="0.37408759124087676"/>
            </c:manualLayout>
          </c:layout>
          <c:spPr>
            <a:noFill/>
            <a:ln w="25400">
              <a:noFill/>
            </a:ln>
          </c:spPr>
        </c:title>
        <c:numFmt formatCode="#0.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3680601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AB90D-D9B8-4BE0-A0DA-3194B6E7C5AB}" type="datetimeFigureOut">
              <a:rPr lang="de-AT" smtClean="0"/>
              <a:pPr/>
              <a:t>23.11.2010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FE94AB-08A7-4C3E-85F9-030663E8AD81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3FABA-C06D-451E-8F69-355062300F84}" type="datetimeFigureOut">
              <a:rPr lang="de-DE" smtClean="0"/>
              <a:pPr/>
              <a:t>23.11.2010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DAD2A7-0DD0-46B7-AA20-8CB2FF07C19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2399-87C1-45A0-A400-86784EE38A21}" type="datetime5">
              <a:rPr lang="de-DE" smtClean="0"/>
              <a:pPr/>
              <a:t>10-11-23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B434B-4347-4B8E-B411-883B0076F422}" type="datetime5">
              <a:rPr lang="de-DE" smtClean="0"/>
              <a:pPr/>
              <a:t>10-11-23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CE7BD-49DA-4A40-8993-AFBA3A63F9FC}" type="datetime5">
              <a:rPr lang="de-DE" smtClean="0"/>
              <a:pPr/>
              <a:t>10-11-23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3393C-BBD3-4DE1-A903-83454AE2E287}" type="datetime5">
              <a:rPr lang="de-DE" smtClean="0"/>
              <a:pPr/>
              <a:t>10-11-23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03E1-7EED-470C-9F36-F3E9DAD6F50F}" type="datetime5">
              <a:rPr lang="de-DE" smtClean="0"/>
              <a:pPr/>
              <a:t>10-11-23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8A0B8-74DA-479A-8F73-10386485F4B5}" type="datetime5">
              <a:rPr lang="de-DE" smtClean="0"/>
              <a:pPr/>
              <a:t>10-11-23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362A8-336E-4F5D-804C-D76C68DA1645}" type="datetime5">
              <a:rPr lang="de-DE" smtClean="0"/>
              <a:pPr/>
              <a:t>10-11-23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82C-0D68-4262-A9F2-53B197F57F93}" type="datetime5">
              <a:rPr lang="de-DE" smtClean="0"/>
              <a:pPr/>
              <a:t>10-11-23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B470-EEED-4106-9B17-D07539D93482}" type="datetime5">
              <a:rPr lang="de-DE" smtClean="0"/>
              <a:pPr/>
              <a:t>10-11-23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E04EB-B77E-4520-8014-40B40510A6F3}" type="datetime5">
              <a:rPr lang="de-DE" smtClean="0"/>
              <a:pPr/>
              <a:t>10-11-23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ine Ecke des Rechtecks schneiden und abrunde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winkliges Dreiec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70D7F-6C40-4308-80BC-51446BF67A6F}" type="datetime5">
              <a:rPr lang="de-DE" smtClean="0"/>
              <a:pPr/>
              <a:t>10-11-23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E0C198C-E7E9-45B6-A73B-6091A96644E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10" name="Freihand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ihand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C5AC93-6A4D-41CD-9F11-76F27A2E7407}" type="datetime5">
              <a:rPr lang="de-DE" smtClean="0"/>
              <a:pPr/>
              <a:t>10-11-23</a:t>
            </a:fld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0C198C-E7E9-45B6-A73B-6091A96644E7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2" name="Gruppieren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ihand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ihand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Shortage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doctors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Is </a:t>
            </a:r>
            <a:r>
              <a:rPr lang="de-DE" dirty="0" err="1" smtClean="0"/>
              <a:t>there</a:t>
            </a:r>
            <a:r>
              <a:rPr lang="de-DE" dirty="0" smtClean="0"/>
              <a:t> a lack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doctors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doctors</a:t>
            </a:r>
            <a:r>
              <a:rPr lang="de-DE" dirty="0" smtClean="0"/>
              <a:t> </a:t>
            </a:r>
            <a:r>
              <a:rPr lang="de-DE" dirty="0" err="1" smtClean="0"/>
              <a:t>lacking</a:t>
            </a:r>
            <a:r>
              <a:rPr lang="de-DE" dirty="0" smtClean="0"/>
              <a:t> </a:t>
            </a:r>
            <a:r>
              <a:rPr lang="de-DE" dirty="0" err="1" smtClean="0"/>
              <a:t>something</a:t>
            </a:r>
            <a:r>
              <a:rPr lang="de-DE" dirty="0" smtClean="0"/>
              <a:t>? 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Dr. Josef Lohninger/Austrian Medical </a:t>
            </a:r>
            <a:r>
              <a:rPr lang="de-DE" dirty="0" err="1" smtClean="0"/>
              <a:t>Chamber</a:t>
            </a: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Pseudo-</a:t>
            </a:r>
            <a:r>
              <a:rPr lang="de-DE" dirty="0" err="1" smtClean="0"/>
              <a:t>shortage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physicians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example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Austria:</a:t>
            </a:r>
            <a:br>
              <a:rPr lang="de-DE" dirty="0" smtClean="0"/>
            </a:br>
            <a:r>
              <a:rPr lang="de-DE" dirty="0" smtClean="0"/>
              <a:t>4.000 in </a:t>
            </a:r>
            <a:r>
              <a:rPr lang="de-DE" dirty="0" err="1" smtClean="0"/>
              <a:t>postgraduate</a:t>
            </a:r>
            <a:r>
              <a:rPr lang="de-DE" dirty="0" smtClean="0"/>
              <a:t> </a:t>
            </a:r>
            <a:r>
              <a:rPr lang="de-DE" dirty="0" err="1" smtClean="0"/>
              <a:t>medical</a:t>
            </a:r>
            <a:r>
              <a:rPr lang="de-DE" dirty="0" smtClean="0"/>
              <a:t> </a:t>
            </a:r>
            <a:r>
              <a:rPr lang="de-DE" dirty="0" err="1" smtClean="0"/>
              <a:t>training</a:t>
            </a:r>
            <a:r>
              <a:rPr lang="de-DE" dirty="0" smtClean="0"/>
              <a:t>, </a:t>
            </a:r>
            <a:r>
              <a:rPr lang="de-DE" dirty="0" smtClean="0"/>
              <a:t>250-300/</a:t>
            </a:r>
            <a:r>
              <a:rPr lang="de-DE" dirty="0" err="1" smtClean="0"/>
              <a:t>year</a:t>
            </a:r>
            <a:r>
              <a:rPr lang="de-DE" dirty="0" smtClean="0"/>
              <a:t> </a:t>
            </a:r>
            <a:r>
              <a:rPr lang="de-DE" dirty="0" err="1" smtClean="0"/>
              <a:t>necessary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r>
              <a:rPr lang="de-DE" dirty="0" smtClean="0"/>
              <a:t> </a:t>
            </a:r>
            <a:r>
              <a:rPr lang="de-DE" dirty="0" err="1" smtClean="0"/>
              <a:t>maintenance</a:t>
            </a:r>
            <a:endParaRPr lang="de-DE" dirty="0" smtClean="0"/>
          </a:p>
          <a:p>
            <a:r>
              <a:rPr lang="de-DE" dirty="0" err="1" smtClean="0"/>
              <a:t>Priorities</a:t>
            </a:r>
            <a:r>
              <a:rPr lang="de-DE" dirty="0" smtClean="0"/>
              <a:t> </a:t>
            </a:r>
            <a:r>
              <a:rPr lang="de-DE" dirty="0" err="1" smtClean="0"/>
              <a:t>regarding</a:t>
            </a:r>
            <a:r>
              <a:rPr lang="de-DE" dirty="0" smtClean="0"/>
              <a:t> </a:t>
            </a:r>
            <a:r>
              <a:rPr lang="de-DE" dirty="0" err="1" smtClean="0"/>
              <a:t>plans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future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changed</a:t>
            </a:r>
            <a:endParaRPr lang="de-DE" dirty="0" smtClean="0"/>
          </a:p>
          <a:p>
            <a:r>
              <a:rPr lang="de-DE" dirty="0" err="1" smtClean="0"/>
              <a:t>Deteriorated</a:t>
            </a:r>
            <a:r>
              <a:rPr lang="de-DE" dirty="0" smtClean="0"/>
              <a:t> </a:t>
            </a:r>
            <a:r>
              <a:rPr lang="de-DE" dirty="0" err="1" smtClean="0"/>
              <a:t>environment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err="1" smtClean="0"/>
              <a:t>bureaucracy</a:t>
            </a:r>
            <a:r>
              <a:rPr lang="de-DE" dirty="0" smtClean="0"/>
              <a:t>, </a:t>
            </a:r>
            <a:r>
              <a:rPr lang="de-DE" dirty="0" err="1" smtClean="0"/>
              <a:t>liabilities</a:t>
            </a:r>
            <a:r>
              <a:rPr lang="de-DE" dirty="0" smtClean="0"/>
              <a:t>, </a:t>
            </a:r>
            <a:r>
              <a:rPr lang="de-DE" dirty="0" err="1" smtClean="0"/>
              <a:t>growing</a:t>
            </a:r>
            <a:r>
              <a:rPr lang="de-DE" dirty="0" smtClean="0"/>
              <a:t> </a:t>
            </a:r>
            <a:r>
              <a:rPr lang="de-DE" dirty="0" err="1" smtClean="0"/>
              <a:t>americanism</a:t>
            </a:r>
            <a:r>
              <a:rPr lang="de-DE" dirty="0" smtClean="0"/>
              <a:t>, </a:t>
            </a:r>
            <a:r>
              <a:rPr lang="de-DE" dirty="0" err="1" smtClean="0"/>
              <a:t>income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1872-76F1-43B7-8F28-24A17CB32CB0}" type="datetime5">
              <a:rPr lang="de-DE" smtClean="0"/>
              <a:pPr/>
              <a:t>10-11-23</a:t>
            </a:fld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Licensed</a:t>
            </a:r>
            <a:r>
              <a:rPr lang="de-DE" dirty="0" smtClean="0"/>
              <a:t> </a:t>
            </a:r>
            <a:r>
              <a:rPr lang="de-DE" dirty="0" err="1" smtClean="0"/>
              <a:t>doctors</a:t>
            </a:r>
            <a:r>
              <a:rPr lang="de-DE" dirty="0" smtClean="0"/>
              <a:t> (per 100.000)</a:t>
            </a:r>
            <a:endParaRPr lang="de-DE" dirty="0"/>
          </a:p>
        </p:txBody>
      </p:sp>
      <p:pic>
        <p:nvPicPr>
          <p:cNvPr id="4" name="Inhaltsplatzhalter 3" descr="approbierte Ärzte 200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72817"/>
            <a:ext cx="8229600" cy="4080542"/>
          </a:xfr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A183-1584-4255-9C40-3B817038EDE1}" type="datetime5">
              <a:rPr lang="de-DE" smtClean="0"/>
              <a:pPr/>
              <a:t>10-11-23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Practising</a:t>
            </a:r>
            <a:r>
              <a:rPr lang="de-DE" dirty="0" smtClean="0"/>
              <a:t> </a:t>
            </a:r>
            <a:r>
              <a:rPr lang="de-DE" dirty="0" err="1" smtClean="0"/>
              <a:t>doctors</a:t>
            </a:r>
            <a:r>
              <a:rPr lang="de-DE" dirty="0" smtClean="0"/>
              <a:t> (per 100.000)</a:t>
            </a:r>
            <a:endParaRPr lang="de-DE" dirty="0"/>
          </a:p>
        </p:txBody>
      </p:sp>
      <p:pic>
        <p:nvPicPr>
          <p:cNvPr id="4" name="Inhaltsplatzhalter 3" descr="praktiz. Ärzte 200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06405"/>
            <a:ext cx="8229600" cy="3446953"/>
          </a:xfr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FB57E-2E7A-4C9F-9873-E65CAD0FA304}" type="datetime5">
              <a:rPr lang="de-DE" smtClean="0"/>
              <a:pPr/>
              <a:t>10-11-23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Anticipated</a:t>
            </a:r>
            <a:r>
              <a:rPr lang="de-DE" dirty="0" smtClean="0"/>
              <a:t> </a:t>
            </a:r>
            <a:r>
              <a:rPr lang="de-DE" dirty="0" err="1" smtClean="0"/>
              <a:t>average</a:t>
            </a:r>
            <a:r>
              <a:rPr lang="de-DE" dirty="0" smtClean="0"/>
              <a:t> </a:t>
            </a:r>
            <a:r>
              <a:rPr lang="de-DE" dirty="0" err="1" smtClean="0"/>
              <a:t>years</a:t>
            </a:r>
            <a:r>
              <a:rPr lang="de-DE" dirty="0" smtClean="0"/>
              <a:t> in </a:t>
            </a:r>
            <a:r>
              <a:rPr lang="de-DE" dirty="0" err="1" smtClean="0"/>
              <a:t>health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womens</a:t>
            </a:r>
            <a:r>
              <a:rPr lang="de-DE" dirty="0" smtClean="0"/>
              <a:t>‘ </a:t>
            </a:r>
            <a:r>
              <a:rPr lang="de-DE" dirty="0" err="1" smtClean="0"/>
              <a:t>life</a:t>
            </a: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4" name="Inhaltsplatzhalter 3" descr="GesundeLebensjahre bei der GeburtFraue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69768"/>
            <a:ext cx="8229600" cy="3120227"/>
          </a:xfr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6A9C-C9A6-4F26-AF97-93A195893B1D}" type="datetime5">
              <a:rPr lang="de-DE" smtClean="0"/>
              <a:pPr/>
              <a:t>10-11-23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smokers</a:t>
            </a:r>
            <a:r>
              <a:rPr lang="de-DE" dirty="0" smtClean="0"/>
              <a:t> (in %)</a:t>
            </a:r>
            <a:br>
              <a:rPr lang="de-DE" dirty="0" smtClean="0"/>
            </a:br>
            <a:endParaRPr lang="de-DE" dirty="0"/>
          </a:p>
        </p:txBody>
      </p:sp>
      <p:pic>
        <p:nvPicPr>
          <p:cNvPr id="4" name="Inhaltsplatzhalter 3" descr="Rauch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06405"/>
            <a:ext cx="8229600" cy="3446953"/>
          </a:xfr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8DE5F-61CB-45D2-90C4-950AF0CDF1FB}" type="datetime5">
              <a:rPr lang="de-DE" smtClean="0"/>
              <a:pPr/>
              <a:t>10-11-23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Patient </a:t>
            </a:r>
            <a:r>
              <a:rPr lang="de-DE" dirty="0" err="1" smtClean="0"/>
              <a:t>dissatisfaction</a:t>
            </a:r>
            <a:r>
              <a:rPr lang="de-DE" dirty="0" smtClean="0"/>
              <a:t>: </a:t>
            </a:r>
            <a:r>
              <a:rPr lang="de-DE" dirty="0" err="1" smtClean="0"/>
              <a:t>unmet</a:t>
            </a:r>
            <a:r>
              <a:rPr lang="de-DE" dirty="0" smtClean="0"/>
              <a:t> </a:t>
            </a:r>
            <a:r>
              <a:rPr lang="de-DE" dirty="0" err="1" smtClean="0"/>
              <a:t>requests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patients</a:t>
            </a:r>
            <a:endParaRPr lang="de-DE" dirty="0"/>
          </a:p>
        </p:txBody>
      </p:sp>
      <p:pic>
        <p:nvPicPr>
          <p:cNvPr id="4" name="Inhaltsplatzhalter 3" descr="PatientenUNzufriedenhei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31901"/>
            <a:ext cx="8229600" cy="3195961"/>
          </a:xfr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DEC9-10EB-49DF-A5AD-F00FB11A56A6}" type="datetime5">
              <a:rPr lang="de-DE" smtClean="0"/>
              <a:pPr/>
              <a:t>10-11-23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827584" y="1268761"/>
          <a:ext cx="7486650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Expenses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doctors</a:t>
            </a:r>
            <a:r>
              <a:rPr lang="de-DE" dirty="0" smtClean="0"/>
              <a:t>‘ </a:t>
            </a:r>
            <a:r>
              <a:rPr lang="de-DE" dirty="0" err="1" smtClean="0"/>
              <a:t>practices</a:t>
            </a:r>
            <a:r>
              <a:rPr lang="de-DE" dirty="0" smtClean="0"/>
              <a:t> (</a:t>
            </a:r>
            <a:r>
              <a:rPr lang="de-DE" dirty="0" err="1" smtClean="0"/>
              <a:t>expressed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percentage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GDP)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837AF-6E8D-4455-8D41-C7FF1E19134F}" type="datetime5">
              <a:rPr lang="de-DE" smtClean="0"/>
              <a:pPr/>
              <a:t>10-11-23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Total </a:t>
            </a:r>
            <a:r>
              <a:rPr lang="de-DE" dirty="0" err="1" smtClean="0"/>
              <a:t>expenditures</a:t>
            </a:r>
            <a:r>
              <a:rPr lang="de-DE" dirty="0" smtClean="0"/>
              <a:t> (</a:t>
            </a:r>
            <a:r>
              <a:rPr lang="de-DE" dirty="0" err="1" smtClean="0"/>
              <a:t>expressed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percentage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GDP)</a:t>
            </a:r>
            <a:endParaRPr lang="de-DE" dirty="0"/>
          </a:p>
        </p:txBody>
      </p:sp>
      <p:graphicFrame>
        <p:nvGraphicFramePr>
          <p:cNvPr id="3" name="Chart 2"/>
          <p:cNvGraphicFramePr>
            <a:graphicFrameLocks/>
          </p:cNvGraphicFramePr>
          <p:nvPr/>
        </p:nvGraphicFramePr>
        <p:xfrm>
          <a:off x="395536" y="1700808"/>
          <a:ext cx="8208913" cy="4402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B35AE-A3A6-464A-9DCD-DF55E57FF479}" type="datetime5">
              <a:rPr lang="de-DE" smtClean="0"/>
              <a:pPr/>
              <a:t>10-11-23</a:t>
            </a:fld>
            <a:endParaRPr lang="de-D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Shortage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doctors</a:t>
            </a:r>
            <a:r>
              <a:rPr lang="de-DE" dirty="0" smtClean="0"/>
              <a:t> vs. pseudo-</a:t>
            </a:r>
            <a:r>
              <a:rPr lang="de-DE" dirty="0" err="1" smtClean="0"/>
              <a:t>shortage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doctors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Actual</a:t>
            </a:r>
            <a:r>
              <a:rPr lang="de-DE" dirty="0" smtClean="0"/>
              <a:t> </a:t>
            </a:r>
            <a:r>
              <a:rPr lang="de-DE" dirty="0" err="1" smtClean="0"/>
              <a:t>shortage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- </a:t>
            </a:r>
            <a:r>
              <a:rPr lang="de-DE" dirty="0" err="1" smtClean="0"/>
              <a:t>regarding</a:t>
            </a:r>
            <a:r>
              <a:rPr lang="de-DE" dirty="0" smtClean="0"/>
              <a:t> </a:t>
            </a:r>
            <a:r>
              <a:rPr lang="de-DE" dirty="0" err="1" smtClean="0"/>
              <a:t>mostly</a:t>
            </a:r>
            <a:r>
              <a:rPr lang="de-DE" dirty="0" smtClean="0"/>
              <a:t> GPs</a:t>
            </a:r>
            <a:br>
              <a:rPr lang="de-DE" dirty="0" smtClean="0"/>
            </a:br>
            <a:r>
              <a:rPr lang="de-DE" dirty="0" smtClean="0"/>
              <a:t>- due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mistakes</a:t>
            </a:r>
            <a:r>
              <a:rPr lang="de-DE" dirty="0" smtClean="0"/>
              <a:t> in </a:t>
            </a:r>
            <a:r>
              <a:rPr lang="de-DE" dirty="0" err="1" smtClean="0"/>
              <a:t>educational</a:t>
            </a:r>
            <a:r>
              <a:rPr lang="de-DE" dirty="0" smtClean="0"/>
              <a:t> </a:t>
            </a:r>
            <a:r>
              <a:rPr lang="de-DE" dirty="0" err="1" smtClean="0"/>
              <a:t>structures</a:t>
            </a:r>
            <a:r>
              <a:rPr lang="de-DE" dirty="0" smtClean="0"/>
              <a:t>/strategies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Pseudo-</a:t>
            </a:r>
            <a:r>
              <a:rPr lang="de-DE" dirty="0" err="1" smtClean="0"/>
              <a:t>shortage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- </a:t>
            </a:r>
            <a:r>
              <a:rPr lang="de-DE" dirty="0" err="1" smtClean="0"/>
              <a:t>primarily</a:t>
            </a:r>
            <a:r>
              <a:rPr lang="de-DE" dirty="0" smtClean="0"/>
              <a:t> GPs </a:t>
            </a:r>
            <a:r>
              <a:rPr lang="de-DE" dirty="0" err="1" smtClean="0"/>
              <a:t>affected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- </a:t>
            </a:r>
            <a:r>
              <a:rPr lang="de-DE" dirty="0" err="1" smtClean="0"/>
              <a:t>sufficient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doctors</a:t>
            </a:r>
            <a:r>
              <a:rPr lang="de-DE" dirty="0" smtClean="0"/>
              <a:t>, </a:t>
            </a:r>
            <a:r>
              <a:rPr lang="de-DE" dirty="0" err="1" smtClean="0"/>
              <a:t>too</a:t>
            </a:r>
            <a:r>
              <a:rPr lang="de-DE" dirty="0" smtClean="0"/>
              <a:t> </a:t>
            </a:r>
            <a:r>
              <a:rPr lang="de-DE" dirty="0" err="1" smtClean="0"/>
              <a:t>little</a:t>
            </a:r>
            <a:r>
              <a:rPr lang="de-DE" dirty="0" smtClean="0"/>
              <a:t>, </a:t>
            </a:r>
            <a:r>
              <a:rPr lang="de-DE" dirty="0" err="1" smtClean="0"/>
              <a:t>however</a:t>
            </a:r>
            <a:r>
              <a:rPr lang="de-DE" dirty="0" smtClean="0"/>
              <a:t>, </a:t>
            </a:r>
            <a:r>
              <a:rPr lang="de-DE" dirty="0" err="1" smtClean="0"/>
              <a:t>are</a:t>
            </a:r>
            <a:r>
              <a:rPr lang="de-DE" dirty="0" smtClean="0"/>
              <a:t>    </a:t>
            </a:r>
          </a:p>
          <a:p>
            <a:pPr>
              <a:buNone/>
            </a:pPr>
            <a:r>
              <a:rPr lang="de-DE" dirty="0" smtClean="0"/>
              <a:t>     </a:t>
            </a:r>
            <a:r>
              <a:rPr lang="de-DE" dirty="0" err="1" smtClean="0"/>
              <a:t>engaged</a:t>
            </a:r>
            <a:r>
              <a:rPr lang="de-DE" dirty="0" smtClean="0"/>
              <a:t> in </a:t>
            </a:r>
            <a:r>
              <a:rPr lang="de-DE" dirty="0" err="1" smtClean="0"/>
              <a:t>actual</a:t>
            </a:r>
            <a:r>
              <a:rPr lang="de-DE" dirty="0" smtClean="0"/>
              <a:t> </a:t>
            </a:r>
            <a:r>
              <a:rPr lang="de-DE" dirty="0" err="1" smtClean="0"/>
              <a:t>medical</a:t>
            </a:r>
            <a:r>
              <a:rPr lang="de-DE" dirty="0" smtClean="0"/>
              <a:t> </a:t>
            </a:r>
            <a:r>
              <a:rPr lang="de-DE" dirty="0" err="1" smtClean="0"/>
              <a:t>practice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91DF-9583-41BE-AE7C-78F4D7B88B73}" type="datetime5">
              <a:rPr lang="de-DE" smtClean="0"/>
              <a:pPr/>
              <a:t>10-11-23</a:t>
            </a:fld>
            <a:endParaRPr lang="de-DE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yperion">
  <a:themeElements>
    <a:clrScheme name="Hyperion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Hyperion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93</Words>
  <Application>Microsoft Office PowerPoint</Application>
  <PresentationFormat>Bildschirmpräsentation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Hyperion</vt:lpstr>
      <vt:lpstr>Shortage of doctors</vt:lpstr>
      <vt:lpstr> Licensed doctors (per 100.000)</vt:lpstr>
      <vt:lpstr>Practising doctors (per 100.000)</vt:lpstr>
      <vt:lpstr>Anticipated average years in health of womens‘ life </vt:lpstr>
      <vt:lpstr>Number of smokers (in %) </vt:lpstr>
      <vt:lpstr>Patient dissatisfaction: unmet requests of patients</vt:lpstr>
      <vt:lpstr>  Expenses for doctors‘ practices (expressed as percentage of GDP)</vt:lpstr>
      <vt:lpstr> Total expenditures (expressed as percentage of GDP)</vt:lpstr>
      <vt:lpstr>Shortage of doctors vs. pseudo-shortage of doctors</vt:lpstr>
      <vt:lpstr>Pseudo-shortage of physicians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Ärztemangel</dc:title>
  <dc:creator>Josef Lohninger</dc:creator>
  <cp:lastModifiedBy>Nathalie Holzer</cp:lastModifiedBy>
  <cp:revision>18</cp:revision>
  <dcterms:created xsi:type="dcterms:W3CDTF">2010-11-14T18:55:21Z</dcterms:created>
  <dcterms:modified xsi:type="dcterms:W3CDTF">2010-11-23T08:58:04Z</dcterms:modified>
</cp:coreProperties>
</file>